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3"/>
    <p:sldId id="1238" r:id="rId4"/>
    <p:sldId id="1244" r:id="rId5"/>
    <p:sldId id="1292" r:id="rId6"/>
    <p:sldId id="1253" r:id="rId7"/>
    <p:sldId id="1293" r:id="rId8"/>
    <p:sldId id="1254" r:id="rId9"/>
    <p:sldId id="1256" r:id="rId10"/>
    <p:sldId id="1257" r:id="rId11"/>
    <p:sldId id="1261" r:id="rId12"/>
    <p:sldId id="1266" r:id="rId13"/>
    <p:sldId id="1267" r:id="rId14"/>
    <p:sldId id="1268" r:id="rId15"/>
    <p:sldId id="1239" r:id="rId16"/>
    <p:sldId id="1269" r:id="rId17"/>
    <p:sldId id="1271" r:id="rId18"/>
    <p:sldId id="1275" r:id="rId19"/>
    <p:sldId id="1286" r:id="rId20"/>
    <p:sldId id="1287" r:id="rId21"/>
    <p:sldId id="1241" r:id="rId22"/>
    <p:sldId id="1272" r:id="rId23"/>
    <p:sldId id="1294" r:id="rId24"/>
    <p:sldId id="1295" r:id="rId25"/>
    <p:sldId id="1296" r:id="rId26"/>
    <p:sldId id="1274" r:id="rId27"/>
    <p:sldId id="1297" r:id="rId28"/>
    <p:sldId id="1299" r:id="rId29"/>
    <p:sldId id="1298" r:id="rId30"/>
    <p:sldId id="1277" r:id="rId31"/>
    <p:sldId id="1300" r:id="rId32"/>
    <p:sldId id="1301" r:id="rId33"/>
    <p:sldId id="1302" r:id="rId34"/>
    <p:sldId id="1303" r:id="rId35"/>
    <p:sldId id="1304" r:id="rId36"/>
    <p:sldId id="1305" r:id="rId37"/>
    <p:sldId id="1284" r:id="rId3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showGuides="1">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notesMaster" Target="notesMasters/notesMaster1.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14.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8.png"/><Relationship Id="rId2" Type="http://schemas.openxmlformats.org/officeDocument/2006/relationships/image" Target="../media/image15.png"/><Relationship Id="rId1" Type="http://schemas.openxmlformats.org/officeDocument/2006/relationships/image" Target="../media/image29.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png"/><Relationship Id="rId2" Type="http://schemas.openxmlformats.org/officeDocument/2006/relationships/image" Target="../media/image7.png"/><Relationship Id="rId1"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7.png"/><Relationship Id="rId1"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33.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15.pn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3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40.png"/><Relationship Id="rId3" Type="http://schemas.openxmlformats.org/officeDocument/2006/relationships/image" Target="../media/image15.png"/><Relationship Id="rId2" Type="http://schemas.openxmlformats.org/officeDocument/2006/relationships/image" Target="../media/image39.png"/><Relationship Id="rId1" Type="http://schemas.openxmlformats.org/officeDocument/2006/relationships/image" Target="../media/image35.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8.png"/><Relationship Id="rId3" Type="http://schemas.openxmlformats.org/officeDocument/2006/relationships/image" Target="../media/image15.png"/><Relationship Id="rId2" Type="http://schemas.openxmlformats.org/officeDocument/2006/relationships/image" Target="../media/image41.png"/><Relationship Id="rId1" Type="http://schemas.openxmlformats.org/officeDocument/2006/relationships/image" Target="../media/image35.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png"/><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热力学定律</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热力学第二定律</a:t>
            </a:r>
            <a:endPar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熵</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系统无序程度的量度</a:t>
            </a:r>
            <a:endPar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72816"/>
            <a:ext cx="11521280" cy="1872208"/>
          </a:xfrm>
          <a:prstGeom prst="rect">
            <a:avLst/>
          </a:prstGeom>
        </p:spPr>
      </p:pic>
      <p:sp>
        <p:nvSpPr>
          <p:cNvPr id="2" name="内容占位符 1"/>
          <p:cNvSpPr>
            <a:spLocks noGrp="1"/>
          </p:cNvSpPr>
          <p:nvPr>
            <p:ph idx="1"/>
          </p:nvPr>
        </p:nvSpPr>
        <p:spPr>
          <a:xfrm>
            <a:off x="360854" y="1846565"/>
            <a:ext cx="11485848" cy="1754326"/>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热力学第一定律告诉我们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自然界的能量在总量上是不变的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热力学第二定律却告诉我们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自然界的能量品质正在退化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可利用的能量越来越少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人类必须节约能源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提高能源的利用效率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积极开发新能源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Z.EPS" descr="id:2147489263;FounderCES"/>
          <p:cNvPicPr/>
          <p:nvPr/>
        </p:nvPicPr>
        <p:blipFill>
          <a:blip r:embed="rId2"/>
          <a:stretch>
            <a:fillRect/>
          </a:stretch>
        </p:blipFill>
        <p:spPr>
          <a:xfrm>
            <a:off x="478582" y="2009165"/>
            <a:ext cx="1539041" cy="30344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41632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热力学第二定律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对两种表述的理解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）热力学第二定律的两种表述看上去似乎没有什么联系，然而实际上它们是等价的，即由其中一个，可以推导出另一个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不引起其他变化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是指使热量从低温物体传递到高温物体时外界不消耗任何功，或从单一热源吸收热量全部用来做功而外界不发生任何变化</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1"/>
          <a:stretch>
            <a:fillRect/>
          </a:stretch>
        </p:blipFill>
        <p:spPr>
          <a:xfrm>
            <a:off x="2854846" y="692696"/>
            <a:ext cx="6596380" cy="569595"/>
          </a:xfrm>
          <a:prstGeom prst="rect">
            <a:avLst/>
          </a:prstGeom>
        </p:spPr>
      </p:pic>
      <p:pic>
        <p:nvPicPr>
          <p:cNvPr id="5" name="要点.EPS" descr="id:2147491082;FounderCES"/>
          <p:cNvPicPr/>
          <p:nvPr/>
        </p:nvPicPr>
        <p:blipFill>
          <a:blip r:embed="rId2"/>
          <a:stretch>
            <a:fillRect/>
          </a:stretch>
        </p:blipFill>
        <p:spPr>
          <a:xfrm>
            <a:off x="406574" y="1628800"/>
            <a:ext cx="720080" cy="31569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）克劳修斯表述是说热量不能自发地从低温物体传到高温物体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如果外界消耗一定量的功，把热量从低温物体转移到高温物体是完全可能的，如电冰箱和空调机的制冷过程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）开尔文表述表明了在引起其他变化或产生其他影响的条件下，热量能够完全转化为功，如理想气体的等温自由膨胀，内能不变，吸收的热量全部转化为功，是因为引起了体积的膨胀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8399462" y="3356992"/>
            <a:ext cx="1107279" cy="361950"/>
          </a:xfrm>
          <a:prstGeom prst="rect">
            <a:avLst/>
          </a:prstGeom>
        </p:spPr>
      </p:pic>
      <p:pic>
        <p:nvPicPr>
          <p:cNvPr id="3" name="图片 2"/>
          <p:cNvPicPr>
            <a:picLocks noChangeAspect="1"/>
          </p:cNvPicPr>
          <p:nvPr/>
        </p:nvPicPr>
        <p:blipFill>
          <a:blip r:embed="rId1"/>
          <a:stretch>
            <a:fillRect/>
          </a:stretch>
        </p:blipFill>
        <p:spPr>
          <a:xfrm>
            <a:off x="4439022" y="3329833"/>
            <a:ext cx="3096344" cy="361950"/>
          </a:xfrm>
          <a:prstGeom prst="rect">
            <a:avLst/>
          </a:prstGeom>
        </p:spPr>
      </p:pic>
      <p:sp>
        <p:nvSpPr>
          <p:cNvPr id="2" name="内容占位符 1"/>
          <p:cNvSpPr>
            <a:spLocks noGrp="1"/>
          </p:cNvSpPr>
          <p:nvPr>
            <p:ph idx="1"/>
          </p:nvPr>
        </p:nvSpPr>
        <p:spPr>
          <a:xfrm>
            <a:off x="360854" y="2060848"/>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热力学第二定律的普遍性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热力学第二定律的两种表述都揭示了大量分子参与的宏观过程的方向性，进而使人们认识到自然界中一切与热现象有关的宏观过程都具有方向性，都是不可逆的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196752"/>
            <a:ext cx="11521280" cy="4608512"/>
          </a:xfrm>
          <a:prstGeom prst="rect">
            <a:avLst/>
          </a:prstGeom>
        </p:spPr>
      </p:pic>
      <p:sp>
        <p:nvSpPr>
          <p:cNvPr id="2" name="内容占位符 1"/>
          <p:cNvSpPr>
            <a:spLocks noGrp="1"/>
          </p:cNvSpPr>
          <p:nvPr>
            <p:ph idx="1"/>
          </p:nvPr>
        </p:nvSpPr>
        <p:spPr>
          <a:xfrm>
            <a:off x="360854" y="1268760"/>
            <a:ext cx="11485848" cy="4524315"/>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热力学第一定律和第二定律的比较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热力学第一定律是能量守恒定律在热学中的一种表述形式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是从能的角度揭示不同物质运动形式相互转化的可能性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告诫人们第一类永动机不可能制成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热力学第二定律揭示了大量分子参与的宏观过程的方向性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如机械能可以全部转化为内能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内能却不可能全部转化为机械能而不引起其他变化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告诫人们第二类永动机不可能制成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两定律都是热力学基本定律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分别从不同角度揭示了与热现象有关的物理过程所遵循的规律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二者相互独立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又相互补充</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EPS" descr="id:2147489298;FounderCES"/>
          <p:cNvPicPr/>
          <p:nvPr/>
        </p:nvPicPr>
        <p:blipFill>
          <a:blip r:embed="rId2"/>
          <a:stretch>
            <a:fillRect/>
          </a:stretch>
        </p:blipFill>
        <p:spPr>
          <a:xfrm>
            <a:off x="478582" y="1503368"/>
            <a:ext cx="1062990" cy="29654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下列过程中，可能发生的是（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某工作物质从高温热源吸收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全部转化为机械能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而没有产生其他任何影响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打开一高压密闭容器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其内气体自发逸出后又自发回到容器中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恢复原状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利用一些手段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使低温物体的温度更低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高温物体的温度更高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将两瓶互溶的不同液体混合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然后它们又自发地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319;FounderCES"/>
          <p:cNvPicPr/>
          <p:nvPr/>
        </p:nvPicPr>
        <p:blipFill>
          <a:blip r:embed="rId1"/>
          <a:stretch>
            <a:fillRect/>
          </a:stretch>
        </p:blipFill>
        <p:spPr>
          <a:xfrm>
            <a:off x="406574" y="1647384"/>
            <a:ext cx="1068705" cy="344170"/>
          </a:xfrm>
          <a:prstGeom prst="rect">
            <a:avLst/>
          </a:prstGeom>
        </p:spPr>
      </p:pic>
      <p:sp>
        <p:nvSpPr>
          <p:cNvPr id="4" name="内容占位符 1"/>
          <p:cNvSpPr txBox="1"/>
          <p:nvPr/>
        </p:nvSpPr>
        <p:spPr bwMode="auto">
          <a:xfrm>
            <a:off x="5590540" y="1557020"/>
            <a:ext cx="56007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2862322"/>
          </a:xfrm>
        </p:spPr>
        <p:txBody>
          <a:bodyPr/>
          <a:lstStyle/>
          <a:p>
            <a:pPr hangingPunct="0">
              <a:spcAft>
                <a:spcPts val="0"/>
              </a:spcAf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根据热力学第二定律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热量不可能从低温物体自发地传到高温物体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而不产生其他影响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但通过一些手段在产生其他影响的情况下是可以实现的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内能不可能自发全部转化为机械能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要使内能全部转化为机械能必定要产生其他影响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气体膨胀具有方向性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这一过程不可逆</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扩散现象也有方向性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这一过程不可逆</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1"/>
          <a:stretch>
            <a:fillRect/>
          </a:stretch>
        </p:blipFill>
        <p:spPr>
          <a:xfrm>
            <a:off x="406574" y="1620225"/>
            <a:ext cx="798830" cy="28448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满足能量守恒定律的客观过程并不是都可以自发地进行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一切宏观热力学过程都具有方向性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冰箱的制冷系统将温度较低的食品的热量传给外界温度较高的空气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这违反了</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热量只能从温度较高的物体传到温度较低的物体</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冰箱的制冷系统从温度较低的食品吸收的热量等于制冷系统向外界空气释放</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362;FounderCES"/>
          <p:cNvPicPr/>
          <p:nvPr/>
        </p:nvPicPr>
        <p:blipFill>
          <a:blip r:embed="rId1"/>
          <a:stretch>
            <a:fillRect/>
          </a:stretch>
        </p:blipFill>
        <p:spPr>
          <a:xfrm>
            <a:off x="406574" y="1431360"/>
            <a:ext cx="921385" cy="296545"/>
          </a:xfrm>
          <a:prstGeom prst="rect">
            <a:avLst/>
          </a:prstGeom>
        </p:spPr>
      </p:pic>
      <p:sp>
        <p:nvSpPr>
          <p:cNvPr id="4" name="内容占位符 1"/>
          <p:cNvSpPr txBox="1"/>
          <p:nvPr/>
        </p:nvSpPr>
        <p:spPr bwMode="auto">
          <a:xfrm>
            <a:off x="5518785" y="1340485"/>
            <a:ext cx="8763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0176"/>
            <a:ext cx="11485848" cy="3416320"/>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热力学第二定律可知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满足能量守恒定律的客观过程并不是都可以自发地进行</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一切宏观热力学过程都具有方向性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热量只能自发地从高温物体传向低温物体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但在满足了一定条件后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热量也能够从低温物体传向高温物体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中冰箱的这一过程必须有制冷系统的介入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在冰箱制冷过程中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冰箱向外界释放的热量不仅包括制冷系统从冰箱内低温食品吸收的热量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还包括冰箱内部设备工作时产生的热量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1"/>
          <a:stretch>
            <a:fillRect/>
          </a:stretch>
        </p:blipFill>
        <p:spPr>
          <a:xfrm>
            <a:off x="406574" y="1457625"/>
            <a:ext cx="798830" cy="28448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1412776"/>
                <a:ext cx="11485848" cy="503996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热力学第一定律与图像的综合问题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等容变化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气体对外界不做功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升高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内能增加</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1412776"/>
                <a:ext cx="11485848" cy="5039969"/>
              </a:xfrm>
              <a:blipFill rotWithShape="1">
                <a:blip r:embed="rId1"/>
                <a:stretch>
                  <a:fillRect l="-2" t="-11" r="1" b="10"/>
                </a:stretch>
              </a:blipFill>
            </p:spPr>
            <p:txBody>
              <a:bodyPr/>
              <a:lstStyle/>
              <a:p>
                <a:r>
                  <a:rPr lang="zh-CN" altLang="en-US">
                    <a:noFill/>
                  </a:rPr>
                  <a:t> </a:t>
                </a:r>
              </a:p>
            </p:txBody>
          </p:sp>
        </mc:Fallback>
      </mc:AlternateContent>
      <p:pic>
        <p:nvPicPr>
          <p:cNvPr id="5" name="24情境通.EPS" descr="id:2147491138;FounderCES"/>
          <p:cNvPicPr/>
          <p:nvPr/>
        </p:nvPicPr>
        <p:blipFill>
          <a:blip r:embed="rId2"/>
          <a:stretch>
            <a:fillRect/>
          </a:stretch>
        </p:blipFill>
        <p:spPr>
          <a:xfrm>
            <a:off x="2782838" y="764704"/>
            <a:ext cx="5548287" cy="562114"/>
          </a:xfrm>
          <a:prstGeom prst="rect">
            <a:avLst/>
          </a:prstGeom>
        </p:spPr>
      </p:pic>
      <p:pic>
        <p:nvPicPr>
          <p:cNvPr id="6" name="情境1.EPS" descr="id:2147491145;FounderCES"/>
          <p:cNvPicPr/>
          <p:nvPr/>
        </p:nvPicPr>
        <p:blipFill>
          <a:blip r:embed="rId3"/>
          <a:stretch>
            <a:fillRect/>
          </a:stretch>
        </p:blipFill>
        <p:spPr>
          <a:xfrm>
            <a:off x="478582" y="1628800"/>
            <a:ext cx="811530" cy="284480"/>
          </a:xfrm>
          <a:prstGeom prst="rect">
            <a:avLst/>
          </a:prstGeom>
        </p:spPr>
      </p:pic>
      <p:pic>
        <p:nvPicPr>
          <p:cNvPr id="7" name="sd366.jpg" descr="id:2147491152;FounderCES"/>
          <p:cNvPicPr/>
          <p:nvPr/>
        </p:nvPicPr>
        <p:blipFill>
          <a:blip r:embed="rId4"/>
          <a:stretch>
            <a:fillRect/>
          </a:stretch>
        </p:blipFill>
        <p:spPr>
          <a:xfrm>
            <a:off x="4367014" y="2564904"/>
            <a:ext cx="2329758" cy="201622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809056" y="4049913"/>
            <a:ext cx="1710086" cy="361950"/>
          </a:xfrm>
          <a:prstGeom prst="rect">
            <a:avLst/>
          </a:prstGeom>
        </p:spPr>
      </p:pic>
      <p:pic>
        <p:nvPicPr>
          <p:cNvPr id="5" name="图片 4"/>
          <p:cNvPicPr>
            <a:picLocks noChangeAspect="1"/>
          </p:cNvPicPr>
          <p:nvPr/>
        </p:nvPicPr>
        <p:blipFill>
          <a:blip r:embed="rId1"/>
          <a:stretch>
            <a:fillRect/>
          </a:stretch>
        </p:blipFill>
        <p:spPr>
          <a:xfrm>
            <a:off x="4555879" y="3501008"/>
            <a:ext cx="1395311" cy="361950"/>
          </a:xfrm>
          <a:prstGeom prst="rect">
            <a:avLst/>
          </a:prstGeom>
        </p:spPr>
      </p:pic>
      <p:sp>
        <p:nvSpPr>
          <p:cNvPr id="2" name="内容占位符 1"/>
          <p:cNvSpPr>
            <a:spLocks noGrp="1"/>
          </p:cNvSpPr>
          <p:nvPr>
            <p:ph idx="1"/>
          </p:nvPr>
        </p:nvSpPr>
        <p:spPr>
          <a:xfrm>
            <a:off x="360854" y="1340768"/>
            <a:ext cx="11485848" cy="5202130"/>
          </a:xfrm>
        </p:spPr>
        <p:txBody>
          <a:bodyPr/>
          <a:lstStyle/>
          <a:p>
            <a:pPr hangingPunct="0">
              <a:lnSpc>
                <a:spcPct val="140000"/>
              </a:lnSpc>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可逆过程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与不可逆过程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可逆与不可逆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系统由某一状态出发，经过某一过程到达另一状态，如果存在另一过程，它能使系统和外界完全复原，即系统回到原来的状态，同时消除原来过程对外界的一切影响，则原来的过程称为可逆过程；如果用任何方法都不能使系统和外界完全复原，则原来的过程称为不可逆过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宏观自然过程的方向性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）热传递是不可逆过程，具有方向性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）功热转化这一热现象是不可逆的，具有方向性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）凡是与热现象有关的宏观过程都具有方向性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207;FounderCES"/>
          <p:cNvPicPr/>
          <p:nvPr/>
        </p:nvPicPr>
        <p:blipFill>
          <a:blip r:embed="rId2"/>
          <a:stretch>
            <a:fillRect/>
          </a:stretch>
        </p:blipFill>
        <p:spPr>
          <a:xfrm>
            <a:off x="2926854" y="764704"/>
            <a:ext cx="5804910" cy="501645"/>
          </a:xfrm>
          <a:prstGeom prst="rect">
            <a:avLst/>
          </a:prstGeom>
        </p:spPr>
      </p:pic>
      <p:pic>
        <p:nvPicPr>
          <p:cNvPr id="4" name="知识点1.EPS" descr="id:2147489214;FounderCES"/>
          <p:cNvPicPr/>
          <p:nvPr/>
        </p:nvPicPr>
        <p:blipFill>
          <a:blip r:embed="rId3"/>
          <a:stretch>
            <a:fillRect/>
          </a:stretch>
        </p:blipFill>
        <p:spPr>
          <a:xfrm>
            <a:off x="513745" y="1484784"/>
            <a:ext cx="1116965" cy="30861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1531387"/>
                <a:ext cx="11485848" cy="3337773"/>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等温变化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变大</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气体对外界做功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r>
                  <a:rPr lang="en-US" altLang="zh-CN" b="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等压变化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减小</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外界对气体做功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降低</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内能减少</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r>
                  <a:rPr lang="en-US" altLang="zh-CN" b="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1531387"/>
                <a:ext cx="11485848" cy="3337773"/>
              </a:xfrm>
              <a:blipFill rotWithShape="1">
                <a:blip r:embed="rId1"/>
                <a:stretch>
                  <a:fillRect l="-2" t="-12" r="1" b="18"/>
                </a:stretch>
              </a:blipFill>
            </p:spPr>
            <p:txBody>
              <a:bodyPr/>
              <a:lstStyle/>
              <a:p>
                <a:r>
                  <a:rPr lang="zh-CN" altLang="en-US">
                    <a:noFill/>
                  </a:rPr>
                  <a:t> </a:t>
                </a:r>
              </a:p>
            </p:txBody>
          </p:sp>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3996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等容变化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气体对外界不做功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升高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内能增加</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等温变化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039969"/>
              </a:xfrm>
              <a:blipFill rotWithShape="1">
                <a:blip r:embed="rId1"/>
                <a:stretch>
                  <a:fillRect l="-2" t="-13" r="1" b="12"/>
                </a:stretch>
              </a:blipFill>
            </p:spPr>
            <p:txBody>
              <a:bodyPr/>
              <a:lstStyle/>
              <a:p>
                <a:r>
                  <a:rPr lang="zh-CN" altLang="en-US">
                    <a:noFill/>
                  </a:rPr>
                  <a:t> </a:t>
                </a:r>
              </a:p>
            </p:txBody>
          </p:sp>
        </mc:Fallback>
      </mc:AlternateContent>
      <p:pic>
        <p:nvPicPr>
          <p:cNvPr id="3" name="sd367.jpg" descr="id:2147491159;FounderCES"/>
          <p:cNvPicPr/>
          <p:nvPr/>
        </p:nvPicPr>
        <p:blipFill>
          <a:blip r:embed="rId2"/>
          <a:stretch>
            <a:fillRect/>
          </a:stretch>
        </p:blipFill>
        <p:spPr>
          <a:xfrm>
            <a:off x="4943078" y="1484784"/>
            <a:ext cx="2186940" cy="187579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1620322"/>
                <a:ext cx="11485848" cy="3248838"/>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等温变化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变大</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气体对外界做功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r>
                  <a:rPr lang="en-US" altLang="zh-CN" b="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等压变化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减小</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外界对气体做功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降低</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内能减少</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1620322"/>
                <a:ext cx="11485848" cy="3248838"/>
              </a:xfrm>
              <a:blipFill rotWithShape="1">
                <a:blip r:embed="rId1"/>
                <a:stretch>
                  <a:fillRect l="-2" t="-13" r="1" b="19"/>
                </a:stretch>
              </a:blipFill>
            </p:spPr>
            <p:txBody>
              <a:bodyPr/>
              <a:lstStyle/>
              <a:p>
                <a:r>
                  <a:rPr lang="zh-CN" altLang="en-US">
                    <a:noFill/>
                  </a:rPr>
                  <a:t> </a:t>
                </a:r>
              </a:p>
            </p:txBody>
          </p:sp>
        </mc:Fallback>
      </mc:AlternateContent>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75276"/>
                <a:ext cx="11485848" cy="448597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等压变化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变大</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气体对外界做功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升高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内能增加</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175276"/>
                <a:ext cx="11485848" cy="4485972"/>
              </a:xfrm>
              <a:blipFill rotWithShape="1">
                <a:blip r:embed="rId1"/>
                <a:stretch>
                  <a:fillRect l="-2" t="-12" r="1" b="5"/>
                </a:stretch>
              </a:blipFill>
            </p:spPr>
            <p:txBody>
              <a:bodyPr/>
              <a:lstStyle/>
              <a:p>
                <a:r>
                  <a:rPr lang="zh-CN" altLang="en-US">
                    <a:noFill/>
                  </a:rPr>
                  <a:t> </a:t>
                </a:r>
              </a:p>
            </p:txBody>
          </p:sp>
        </mc:Fallback>
      </mc:AlternateContent>
      <p:pic>
        <p:nvPicPr>
          <p:cNvPr id="5" name="sd368.jpg" descr="id:2147491166;FounderCES"/>
          <p:cNvPicPr/>
          <p:nvPr/>
        </p:nvPicPr>
        <p:blipFill>
          <a:blip r:embed="rId2"/>
          <a:stretch>
            <a:fillRect/>
          </a:stretch>
        </p:blipFill>
        <p:spPr>
          <a:xfrm>
            <a:off x="4006974" y="1913940"/>
            <a:ext cx="2370191" cy="201622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603395"/>
                <a:ext cx="11485848" cy="3337773"/>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等温变化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减小</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外界对气体做功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&gt;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r>
                  <a:rPr lang="en-US" altLang="zh-CN" b="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等容变化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不变</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气体对外界不做功</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温度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降低</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内能减少</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&lt;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r>
                  <a:rPr lang="en-US" altLang="zh-CN" b="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603395"/>
                <a:ext cx="11485848" cy="3337773"/>
              </a:xfrm>
              <a:blipFill rotWithShape="1">
                <a:blip r:embed="rId1"/>
                <a:stretch>
                  <a:fillRect l="-2" t="-1" r="1" b="7"/>
                </a:stretch>
              </a:blipFill>
            </p:spPr>
            <p:txBody>
              <a:bodyPr/>
              <a:lstStyle/>
              <a:p>
                <a:r>
                  <a:rPr lang="zh-CN" altLang="en-US">
                    <a:noFill/>
                  </a:rPr>
                  <a:t> </a:t>
                </a:r>
              </a:p>
            </p:txBody>
          </p:sp>
        </mc:Fallback>
      </mc:AlternateContent>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0909"/>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）如图所示，一定质量的理想气体经历了从状态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的过程，气体在状态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时的体积为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的延长线过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坐标系的原点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已知气体的内能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气体吸热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气体分子的平均动能减小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的平均速率都减小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气体在状态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时的内能是在状态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单位时间内撞击到容器壁单位面积上的分子数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1173;FounderCES"/>
          <p:cNvPicPr/>
          <p:nvPr/>
        </p:nvPicPr>
        <p:blipFill>
          <a:blip r:embed="rId1"/>
          <a:stretch>
            <a:fillRect/>
          </a:stretch>
        </p:blipFill>
        <p:spPr>
          <a:xfrm>
            <a:off x="406574" y="1155517"/>
            <a:ext cx="921385" cy="296545"/>
          </a:xfrm>
          <a:prstGeom prst="rect">
            <a:avLst/>
          </a:prstGeom>
        </p:spPr>
      </p:pic>
      <p:pic>
        <p:nvPicPr>
          <p:cNvPr id="4" name="ca329.jpg" descr="id:2147491180;FounderCES"/>
          <p:cNvPicPr/>
          <p:nvPr/>
        </p:nvPicPr>
        <p:blipFill>
          <a:blip r:embed="rId2"/>
          <a:stretch>
            <a:fillRect/>
          </a:stretch>
        </p:blipFill>
        <p:spPr>
          <a:xfrm>
            <a:off x="8111430" y="2595677"/>
            <a:ext cx="3073400" cy="1792605"/>
          </a:xfrm>
          <a:prstGeom prst="rect">
            <a:avLst/>
          </a:prstGeom>
        </p:spPr>
      </p:pic>
      <p:sp>
        <p:nvSpPr>
          <p:cNvPr id="5" name="内容占位符 1"/>
          <p:cNvSpPr txBox="1"/>
          <p:nvPr/>
        </p:nvSpPr>
        <p:spPr bwMode="auto">
          <a:xfrm>
            <a:off x="6310630" y="1989455"/>
            <a:ext cx="88201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02781"/>
              </a:xfrm>
            </p:spPr>
            <p:txBody>
              <a:bodyPr/>
              <a:lstStyle/>
              <a:p>
                <a:pPr hangingPunct="0">
                  <a:lnSpc>
                    <a:spcPct val="130000"/>
                  </a:lnSpc>
                  <a:spcAft>
                    <a:spcPts val="0"/>
                  </a:spcAf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气体压强不变而温度升高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则内能增大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由理想气体状态方程</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𝒑𝑽</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气体体积增大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对外做功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由热力学第一定律可知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气体从外界吸收热量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气体温度降低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气体分子的平均动能减小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但某些分子的平均速率可能增大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由于气体的内能满足</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气体在状态</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时的温度是在状态</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则气体在状态</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时的内能是在状态</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连线的延长线过坐标原点</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根据理想气体状态方程可得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𝑪</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可知气体做等容变化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气体的体积不变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分子数密度不变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温度降低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则单位时间内撞击到容器壁单位面积上的分子数减少</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02781"/>
              </a:xfrm>
              <a:blipFill rotWithShape="1">
                <a:blip r:embed="rId1"/>
                <a:stretch>
                  <a:fillRect l="-2" t="-15" r="1"/>
                </a:stretch>
              </a:blipFill>
            </p:spPr>
            <p:txBody>
              <a:bodyPr/>
              <a:lstStyle/>
              <a:p>
                <a:r>
                  <a:rPr lang="zh-CN" altLang="en-US">
                    <a:noFill/>
                  </a:rPr>
                  <a:t> </a:t>
                </a:r>
              </a:p>
            </p:txBody>
          </p:sp>
        </mc:Fallback>
      </mc:AlternateContent>
      <p:pic>
        <p:nvPicPr>
          <p:cNvPr id="3" name="24解析.EPS" descr="id:2147489326;FounderCES"/>
          <p:cNvPicPr/>
          <p:nvPr/>
        </p:nvPicPr>
        <p:blipFill>
          <a:blip r:embed="rId2"/>
          <a:stretch>
            <a:fillRect/>
          </a:stretch>
        </p:blipFill>
        <p:spPr>
          <a:xfrm>
            <a:off x="406574" y="953569"/>
            <a:ext cx="798830" cy="284480"/>
          </a:xfrm>
          <a:prstGeom prst="rect">
            <a:avLst/>
          </a:prstGeom>
        </p:spPr>
      </p:pic>
      <p:pic>
        <p:nvPicPr>
          <p:cNvPr id="6" name="ca329.jpg" descr="id:2147491180;FounderCES"/>
          <p:cNvPicPr/>
          <p:nvPr/>
        </p:nvPicPr>
        <p:blipFill>
          <a:blip r:embed="rId3"/>
          <a:stretch>
            <a:fillRect/>
          </a:stretch>
        </p:blipFill>
        <p:spPr>
          <a:xfrm>
            <a:off x="4583038" y="5085184"/>
            <a:ext cx="2592595" cy="1512168"/>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91400"/>
            <a:ext cx="11521280" cy="3528392"/>
          </a:xfrm>
          <a:prstGeom prst="rect">
            <a:avLst/>
          </a:prstGeom>
        </p:spPr>
      </p:pic>
      <p:pic>
        <p:nvPicPr>
          <p:cNvPr id="5" name="关键提醒Z.EPS" descr="id:2147491201;FounderCES"/>
          <p:cNvPicPr/>
          <p:nvPr/>
        </p:nvPicPr>
        <p:blipFill>
          <a:blip r:embed="rId2"/>
          <a:stretch>
            <a:fillRect/>
          </a:stretch>
        </p:blipFill>
        <p:spPr>
          <a:xfrm>
            <a:off x="406574" y="1988840"/>
            <a:ext cx="1433863" cy="283017"/>
          </a:xfrm>
          <a:prstGeom prst="rect">
            <a:avLst/>
          </a:prstGeom>
        </p:spPr>
      </p:pic>
      <p:pic>
        <p:nvPicPr>
          <p:cNvPr id="6" name="BB8.EPS" descr="id:2147491208;FounderCES"/>
          <p:cNvPicPr/>
          <p:nvPr/>
        </p:nvPicPr>
        <p:blipFill>
          <a:blip r:embed="rId3"/>
          <a:stretch>
            <a:fillRect/>
          </a:stretch>
        </p:blipFill>
        <p:spPr>
          <a:xfrm>
            <a:off x="2782838" y="2636912"/>
            <a:ext cx="6374546" cy="2442639"/>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843141"/>
            <a:ext cx="11485848" cy="5322163"/>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为了提高热机的工作效率，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年，法国工程师卡诺创造性地利用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理想实验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的思维方法，提出了具有重要理论意义的热机循环过程——卡诺循环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如图所示为卡诺循环的图像，其中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为两条等温线，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为两条绝热线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若一定质量的理想气体从状态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四个过程后沿循环曲线回到初始状态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已知四个状态的坐标分别为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气体在状态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时的内能小于在状态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时的内能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时气体分子单位时间内撞击器壁单位面积的平均</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比在状态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过程气体对外界做的功等于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过程外界对气体做的功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气体从状态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沿曲线回到初始状态的过程中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气体向外界放出热量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典例2.EPS" descr="id:2147491215;FounderCES"/>
          <p:cNvPicPr/>
          <p:nvPr/>
        </p:nvPicPr>
        <p:blipFill>
          <a:blip r:embed="rId1"/>
          <a:stretch>
            <a:fillRect/>
          </a:stretch>
        </p:blipFill>
        <p:spPr>
          <a:xfrm>
            <a:off x="406574" y="908720"/>
            <a:ext cx="1113977" cy="358264"/>
          </a:xfrm>
          <a:prstGeom prst="rect">
            <a:avLst/>
          </a:prstGeom>
        </p:spPr>
      </p:pic>
      <p:pic>
        <p:nvPicPr>
          <p:cNvPr id="7" name="ca331.jpg" descr="id:2147491222;FounderCES"/>
          <p:cNvPicPr/>
          <p:nvPr/>
        </p:nvPicPr>
        <p:blipFill>
          <a:blip r:embed="rId2"/>
          <a:stretch>
            <a:fillRect/>
          </a:stretch>
        </p:blipFill>
        <p:spPr>
          <a:xfrm>
            <a:off x="9263558" y="3501008"/>
            <a:ext cx="2342515" cy="2066290"/>
          </a:xfrm>
          <a:prstGeom prst="rect">
            <a:avLst/>
          </a:prstGeom>
        </p:spPr>
      </p:pic>
      <p:sp>
        <p:nvSpPr>
          <p:cNvPr id="2" name="矩形 1"/>
          <p:cNvSpPr/>
          <p:nvPr/>
        </p:nvSpPr>
        <p:spPr>
          <a:xfrm>
            <a:off x="6671598" y="3284681"/>
            <a:ext cx="407484" cy="646331"/>
          </a:xfrm>
          <a:prstGeom prst="rect">
            <a:avLst/>
          </a:prstGeom>
        </p:spPr>
        <p:txBody>
          <a:bodyPr wrap="none">
            <a:spAutoFit/>
          </a:bodyPr>
          <a:p>
            <a:pPr algn="just">
              <a:lnSpc>
                <a:spcPct val="150000"/>
              </a:lnSpc>
              <a:spcAft>
                <a:spcPts val="0"/>
              </a:spcAft>
            </a:pPr>
            <a:r>
              <a:rPr lang="en-US" altLang="zh-CN" sz="2400">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r>
              <a:rPr lang="en-US" altLang="zh-CN" b="1" i="1" smtClean="0">
                <a:solidFill>
                  <a:srgbClr val="FF0000"/>
                </a:solidFill>
                <a:latin typeface="Times New Roman" panose="02020603050405020304" pitchFamily="18" charset="0"/>
                <a:ea typeface="宋体" panose="02010600030101010101" pitchFamily="2" charset="-122"/>
              </a:rPr>
              <a:t>            AB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CD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为两条等温线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BC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DA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为两条绝热线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由题图可知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过程气体体积增大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气体对外界做功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气体内能减少</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U</a:t>
            </a:r>
            <a:r>
              <a:rPr lang="en-US" altLang="zh-CN" b="1" i="1" baseline="-25000">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U</a:t>
            </a:r>
            <a:r>
              <a:rPr lang="en-US" altLang="zh-CN" b="1" i="1" baseline="-25000">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又因为理想气体的内能由温度决定</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FF0000"/>
                </a:solidFill>
                <a:latin typeface="Times New Roman" panose="02020603050405020304" pitchFamily="18" charset="0"/>
                <a:ea typeface="宋体" panose="02010600030101010101" pitchFamily="2" charset="-122"/>
              </a:rPr>
              <a:t>U</a:t>
            </a:r>
            <a:r>
              <a:rPr lang="en-US" altLang="zh-CN" b="1" i="1" baseline="-25000">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U</a:t>
            </a:r>
            <a:r>
              <a:rPr lang="en-US" altLang="zh-CN" b="1" i="1" baseline="-25000">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FF0000"/>
                </a:solidFill>
                <a:latin typeface="Times New Roman" panose="02020603050405020304" pitchFamily="18" charset="0"/>
                <a:ea typeface="宋体" panose="02010600030101010101" pitchFamily="2" charset="-122"/>
              </a:rPr>
              <a:t>U</a:t>
            </a:r>
            <a:r>
              <a:rPr lang="en-US" altLang="zh-CN" b="1" i="1" baseline="-25000">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U</a:t>
            </a:r>
            <a:r>
              <a:rPr lang="en-US" altLang="zh-CN" b="1" i="1" baseline="-25000">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T</a:t>
            </a:r>
            <a:r>
              <a:rPr lang="en-US" altLang="zh-CN" b="1" i="1" baseline="-25000">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T</a:t>
            </a:r>
            <a:r>
              <a:rPr lang="en-US" altLang="zh-CN" b="1" i="1" baseline="-25000">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则气体在状态</a:t>
            </a:r>
            <a:r>
              <a:rPr lang="en-US" altLang="zh-CN" b="1" i="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时分子运动的平均动能小于在状态</a:t>
            </a:r>
            <a:r>
              <a:rPr lang="en-US" altLang="zh-CN" b="1" i="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时分子运动的平均动能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又由于气体在状态</a:t>
            </a:r>
            <a:r>
              <a:rPr lang="en-US" altLang="zh-CN" b="1" i="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时的体积大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气体分子的数密度小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则气体在状态</a:t>
            </a:r>
            <a:r>
              <a:rPr lang="en-US" altLang="zh-CN" b="1" i="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时分子单位时间内撞击器壁单位面积的平均次数比在状态</a:t>
            </a:r>
            <a:r>
              <a:rPr lang="en-US" altLang="zh-CN" b="1" i="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时少</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AB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CD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为两条等温线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过程内能的变化量绝对值大小相等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BC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DA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为两条绝热线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Q</a:t>
            </a:r>
            <a:r>
              <a:rPr lang="en-US" altLang="zh-CN" b="1" i="1" baseline="-25000">
                <a:solidFill>
                  <a:srgbClr val="FF0000"/>
                </a:solidFill>
                <a:latin typeface="Times New Roman" panose="02020603050405020304" pitchFamily="18" charset="0"/>
                <a:ea typeface="宋体" panose="02010600030101010101" pitchFamily="2" charset="-122"/>
              </a:rPr>
              <a:t>BC</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Q</a:t>
            </a:r>
            <a:r>
              <a:rPr lang="en-US" altLang="zh-CN" b="1" i="1" baseline="-25000">
                <a:solidFill>
                  <a:srgbClr val="FF0000"/>
                </a:solidFill>
                <a:latin typeface="Times New Roman" panose="02020603050405020304" pitchFamily="18" charset="0"/>
                <a:ea typeface="宋体" panose="02010600030101010101" pitchFamily="2" charset="-122"/>
              </a:rPr>
              <a:t>DA</a:t>
            </a:r>
            <a:r>
              <a:rPr lang="zh-CN" altLang="zh-CN" b="1">
                <a:solidFill>
                  <a:srgbClr val="FF0000"/>
                </a:solidFill>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由热力学第一定律</a:t>
            </a:r>
            <a:r>
              <a:rPr lang="en-US" altLang="zh-CN" b="1">
                <a:solidFill>
                  <a:srgbClr val="FF0000"/>
                </a:solidFill>
                <a:latin typeface="Times New Roman" panose="02020603050405020304" pitchFamily="18" charset="0"/>
                <a:ea typeface="宋体" panose="02010600030101010101" pitchFamily="2" charset="-122"/>
              </a:rPr>
              <a:t>Δ</a:t>
            </a:r>
            <a:r>
              <a:rPr lang="en-US" altLang="zh-CN" b="1" i="1">
                <a:solidFill>
                  <a:srgbClr val="FF0000"/>
                </a:solidFill>
                <a:latin typeface="Times New Roman" panose="02020603050405020304" pitchFamily="18" charset="0"/>
                <a:ea typeface="宋体" panose="02010600030101010101" pitchFamily="2" charset="-122"/>
              </a:rPr>
              <a:t>U</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W</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Q</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W</a:t>
            </a:r>
            <a:r>
              <a:rPr lang="en-US" altLang="zh-CN" b="1" i="1" baseline="-25000">
                <a:solidFill>
                  <a:srgbClr val="FF0000"/>
                </a:solidFill>
                <a:latin typeface="Times New Roman" panose="02020603050405020304" pitchFamily="18" charset="0"/>
                <a:ea typeface="宋体" panose="02010600030101010101" pitchFamily="2" charset="-122"/>
              </a:rPr>
              <a:t>BC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W</a:t>
            </a:r>
            <a:r>
              <a:rPr lang="en-US" altLang="zh-CN" b="1" i="1" baseline="-25000">
                <a:solidFill>
                  <a:srgbClr val="FF0000"/>
                </a:solidFill>
                <a:latin typeface="Times New Roman" panose="02020603050405020304" pitchFamily="18" charset="0"/>
                <a:ea typeface="宋体" panose="02010600030101010101" pitchFamily="2" charset="-122"/>
              </a:rPr>
              <a:t>DA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过程气体对外界做的功等于</a:t>
            </a:r>
            <a:r>
              <a:rPr lang="en-US" altLang="zh-CN" b="1" i="1">
                <a:solidFill>
                  <a:srgbClr val="FF0000"/>
                </a:solidFill>
                <a:latin typeface="Times New Roman" panose="02020603050405020304" pitchFamily="18" charset="0"/>
                <a:ea typeface="宋体" panose="02010600030101010101" pitchFamily="2" charset="-122"/>
              </a:rPr>
              <a:t>D</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过程外界对气体做的功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24解析.EPS" descr="id:2147489326;FounderCES"/>
          <p:cNvPicPr/>
          <p:nvPr/>
        </p:nvPicPr>
        <p:blipFill>
          <a:blip r:embed="rId1"/>
          <a:stretch>
            <a:fillRect/>
          </a:stretch>
        </p:blipFill>
        <p:spPr>
          <a:xfrm>
            <a:off x="406574" y="953569"/>
            <a:ext cx="798830" cy="284480"/>
          </a:xfrm>
          <a:prstGeom prst="rect">
            <a:avLst/>
          </a:prstGeom>
        </p:spPr>
      </p:pic>
      <p:pic>
        <p:nvPicPr>
          <p:cNvPr id="4" name="ca331.jpg" descr="id:2147491222;FounderCES"/>
          <p:cNvPicPr/>
          <p:nvPr/>
        </p:nvPicPr>
        <p:blipFill>
          <a:blip r:embed="rId2"/>
          <a:stretch>
            <a:fillRect/>
          </a:stretch>
        </p:blipFill>
        <p:spPr>
          <a:xfrm>
            <a:off x="4367014" y="5229200"/>
            <a:ext cx="1584176" cy="136815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4906"/>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热力学第二定律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热力学第二定律的克劳修斯表述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）内容：不可能使热量从低温物体传向高温物体而不引起其他变化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）传热的方向性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热量可以自发地由高温物体传向低温物体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热量不能自发地由低温物体传向高温物体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一切与热现象有关的宏观自然过程都是不可逆的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221;FounderCES"/>
          <p:cNvPicPr/>
          <p:nvPr/>
        </p:nvPicPr>
        <p:blipFill>
          <a:blip r:embed="rId1"/>
          <a:stretch>
            <a:fillRect/>
          </a:stretch>
        </p:blipFill>
        <p:spPr>
          <a:xfrm>
            <a:off x="406574" y="1637506"/>
            <a:ext cx="1161415" cy="30861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9949"/>
            <a:ext cx="11485848" cy="2792239"/>
          </a:xfrm>
        </p:spPr>
        <p:txBody>
          <a:bodyPr/>
          <a:lstStyle/>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气体从状态</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沿曲线回到初始状态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内能不变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过程体积增大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气体对外界做功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过程体积减小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外界对气体做功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图像中图线与</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轴所围的图形的面积表示功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则在一个完整循环过程中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气体对外界做功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由于气体初、末状态均为状态</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温度不变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内能不变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则气体一定从外界吸收热量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91400"/>
            <a:ext cx="11521280" cy="3528392"/>
          </a:xfrm>
          <a:prstGeom prst="rect">
            <a:avLst/>
          </a:prstGeom>
        </p:spPr>
      </p:pic>
      <p:sp>
        <p:nvSpPr>
          <p:cNvPr id="2" name="内容占位符 1"/>
          <p:cNvSpPr>
            <a:spLocks noGrp="1"/>
          </p:cNvSpPr>
          <p:nvPr>
            <p:ph idx="1"/>
          </p:nvPr>
        </p:nvSpPr>
        <p:spPr>
          <a:xfrm>
            <a:off x="360854" y="1772816"/>
            <a:ext cx="11485848" cy="646331"/>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等温线</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绝热线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Z.EPS" descr="id:2147491243;FounderCES"/>
          <p:cNvPicPr/>
          <p:nvPr/>
        </p:nvPicPr>
        <p:blipFill>
          <a:blip r:embed="rId2"/>
          <a:stretch>
            <a:fillRect/>
          </a:stretch>
        </p:blipFill>
        <p:spPr>
          <a:xfrm>
            <a:off x="406574" y="1988840"/>
            <a:ext cx="1564640" cy="308610"/>
          </a:xfrm>
          <a:prstGeom prst="rect">
            <a:avLst/>
          </a:prstGeom>
        </p:spPr>
      </p:pic>
      <p:pic>
        <p:nvPicPr>
          <p:cNvPr id="6" name="CA333.EPS" descr="id:2147491250;FounderCES"/>
          <p:cNvPicPr/>
          <p:nvPr/>
        </p:nvPicPr>
        <p:blipFill>
          <a:blip r:embed="rId3"/>
          <a:stretch>
            <a:fillRect/>
          </a:stretch>
        </p:blipFill>
        <p:spPr>
          <a:xfrm>
            <a:off x="3574926" y="2492896"/>
            <a:ext cx="4983839" cy="2376264"/>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175432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热力学第一定律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与气体实验定律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楷体" panose="02010609060101010101" pitchFamily="49" charset="-122"/>
                <a:cs typeface="Times New Roman" panose="02020603050405020304" pitchFamily="18" charset="0"/>
              </a:rPr>
              <a:t>理想气体状态方程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是联系状态方程与热力学第一定律的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桥梁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，解决此类问题时，应从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这个物理量寻找突破口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1257;FounderCES"/>
          <p:cNvPicPr/>
          <p:nvPr/>
        </p:nvPicPr>
        <p:blipFill>
          <a:blip r:embed="rId1"/>
          <a:stretch>
            <a:fillRect/>
          </a:stretch>
        </p:blipFill>
        <p:spPr>
          <a:xfrm>
            <a:off x="406574" y="1935416"/>
            <a:ext cx="917887" cy="322331"/>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如图所示，内部高为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的绝热汽缸静止在水平地面上，汽缸内部有加热装置，用轻质绝热活塞封闭一定质量的理想气体，活塞与劲度系数为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的轻质弹簧相连，轻质弹簧上端固定，汽缸顶部开口但有卡扣，以保证活塞不会脱离汽缸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缸内气体初始温度为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，此时活塞到汽缸底部的距离为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，弹簧伸长量为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现缓慢加热气体，活塞缓慢到达汽缸顶部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已知大气压强恒为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，忽略活塞的厚度，不计一切摩擦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）求温度为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时，封闭气体的压强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1264;FounderCES"/>
          <p:cNvPicPr/>
          <p:nvPr/>
        </p:nvPicPr>
        <p:blipFill>
          <a:blip r:embed="rId1"/>
          <a:stretch>
            <a:fillRect/>
          </a:stretch>
        </p:blipFill>
        <p:spPr>
          <a:xfrm>
            <a:off x="406574" y="980728"/>
            <a:ext cx="894932" cy="288032"/>
          </a:xfrm>
          <a:prstGeom prst="rect">
            <a:avLst/>
          </a:prstGeom>
        </p:spPr>
      </p:pic>
      <p:pic>
        <p:nvPicPr>
          <p:cNvPr id="4" name="ca339.jpg" descr="id:2147491271;FounderCES"/>
          <p:cNvPicPr/>
          <p:nvPr/>
        </p:nvPicPr>
        <p:blipFill>
          <a:blip r:embed="rId2"/>
          <a:stretch>
            <a:fillRect/>
          </a:stretch>
        </p:blipFill>
        <p:spPr>
          <a:xfrm>
            <a:off x="9623598" y="4077072"/>
            <a:ext cx="1701800" cy="1590675"/>
          </a:xfrm>
          <a:prstGeom prst="rect">
            <a:avLst/>
          </a:prstGeom>
        </p:spPr>
      </p:pic>
      <mc:AlternateContent xmlns:mc="http://schemas.openxmlformats.org/markup-compatibility/2006">
        <mc:Choice xmlns:a14="http://schemas.microsoft.com/office/drawing/2010/main" Requires="a14">
          <p:sp>
            <p:nvSpPr>
              <p:cNvPr id="5" name="内容占位符 1"/>
              <p:cNvSpPr txBox="1"/>
              <p:nvPr/>
            </p:nvSpPr>
            <p:spPr bwMode="auto">
              <a:xfrm>
                <a:off x="360854" y="4509120"/>
                <a:ext cx="11485848" cy="145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温度</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对活塞</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根据平衡条件有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FF0000"/>
                    </a:solidFill>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𝑯𝒌</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4509120"/>
                <a:ext cx="11485848" cy="1454950"/>
              </a:xfrm>
              <a:prstGeom prst="rect">
                <a:avLst/>
              </a:prstGeom>
              <a:blipFill rotWithShape="1">
                <a:blip r:embed="rId3"/>
                <a:stretch>
                  <a:fillRect l="-2" t="-43" r="1" b="1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89326;FounderCES"/>
          <p:cNvPicPr/>
          <p:nvPr/>
        </p:nvPicPr>
        <p:blipFill>
          <a:blip r:embed="rId4"/>
          <a:stretch>
            <a:fillRect/>
          </a:stretch>
        </p:blipFill>
        <p:spPr>
          <a:xfrm>
            <a:off x="406574" y="4716569"/>
            <a:ext cx="798830" cy="284480"/>
          </a:xfrm>
          <a:prstGeom prst="rect">
            <a:avLst/>
          </a:prstGeom>
        </p:spPr>
      </p:pic>
      <mc:AlternateContent xmlns:mc="http://schemas.openxmlformats.org/markup-compatibility/2006">
        <mc:Choice xmlns:a14="http://schemas.microsoft.com/office/drawing/2010/main" Requires="a14">
          <p:sp>
            <p:nvSpPr>
              <p:cNvPr id="7" name="内容占位符 1"/>
              <p:cNvSpPr txBox="1"/>
              <p:nvPr/>
            </p:nvSpPr>
            <p:spPr bwMode="auto">
              <a:xfrm>
                <a:off x="369998" y="5805264"/>
                <a:ext cx="11485848" cy="8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i="1" smtClean="0">
                    <a:solidFill>
                      <a:srgbClr val="FF0000"/>
                    </a:solidFill>
                    <a:latin typeface="Times New Roman" panose="02020603050405020304" pitchFamily="18" charset="0"/>
                    <a:ea typeface="宋体" panose="02010600030101010101" pitchFamily="2" charset="-122"/>
                  </a:rPr>
                  <a:t>            p</a:t>
                </a:r>
                <a:r>
                  <a:rPr lang="en-US" altLang="zh-CN" b="1" baseline="-25000" smtClean="0">
                    <a:solidFill>
                      <a:srgbClr val="FF0000"/>
                    </a:solidFill>
                    <a:latin typeface="Times New Roman" panose="02020603050405020304" pitchFamily="18" charset="0"/>
                    <a:ea typeface="宋体" panose="02010600030101010101" pitchFamily="2" charset="-122"/>
                  </a:rPr>
                  <a:t>0</a:t>
                </a:r>
                <a:r>
                  <a:rPr lang="zh-CN" altLang="zh-CN" b="1">
                    <a:solidFill>
                      <a:srgbClr val="FF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𝑯𝒌</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endParaRPr lang="zh-CN" altLang="en-US"/>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9998" y="5805264"/>
                <a:ext cx="11485848" cy="833562"/>
              </a:xfrm>
              <a:prstGeom prst="rect">
                <a:avLst/>
              </a:prstGeom>
              <a:blipFill rotWithShape="1">
                <a:blip r:embed="rId5"/>
                <a:stretch>
                  <a:fillRect l="-4" t="-11" r="3" b="-78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答案.EPS" descr="id:2147489333;FounderCES"/>
          <p:cNvPicPr/>
          <p:nvPr/>
        </p:nvPicPr>
        <p:blipFill>
          <a:blip r:embed="rId6"/>
          <a:stretch>
            <a:fillRect/>
          </a:stretch>
        </p:blipFill>
        <p:spPr>
          <a:xfrm>
            <a:off x="487726" y="6183888"/>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）求活塞刚好到达汽缸顶部时，封闭气体的温度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39.jpg" descr="id:2147491271;FounderCES"/>
          <p:cNvPicPr/>
          <p:nvPr/>
        </p:nvPicPr>
        <p:blipFill>
          <a:blip r:embed="rId1"/>
          <a:stretch>
            <a:fillRect/>
          </a:stretch>
        </p:blipFill>
        <p:spPr>
          <a:xfrm>
            <a:off x="9335566" y="2132856"/>
            <a:ext cx="2157078" cy="2016224"/>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1340768"/>
                <a:ext cx="11485848" cy="4306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活塞</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恰好到达汽缸顶部的过程中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气体压强、体积、温度都在变化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设末状态的压强为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对活塞有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𝑯𝒌</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根据理想气体状态方程有</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𝑺𝑯</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𝑺𝑯</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𝑯𝒌</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𝑯𝒌</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1340768"/>
                <a:ext cx="11485848" cy="4306179"/>
              </a:xfrm>
              <a:prstGeom prst="rect">
                <a:avLst/>
              </a:prstGeom>
              <a:blipFill rotWithShape="1">
                <a:blip r:embed="rId2"/>
                <a:stretch>
                  <a:fillRect l="-2" t="-7" r="1" b="1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3"/>
          <a:stretch>
            <a:fillRect/>
          </a:stretch>
        </p:blipFill>
        <p:spPr>
          <a:xfrm>
            <a:off x="406574" y="1548217"/>
            <a:ext cx="798830" cy="284480"/>
          </a:xfrm>
          <a:prstGeom prst="rect">
            <a:avLst/>
          </a:prstGeom>
        </p:spPr>
      </p:pic>
      <mc:AlternateContent xmlns:mc="http://schemas.openxmlformats.org/markup-compatibility/2006">
        <mc:Choice xmlns:a14="http://schemas.microsoft.com/office/drawing/2010/main" Requires="a14">
          <p:sp>
            <p:nvSpPr>
              <p:cNvPr id="6" name="内容占位符 1"/>
              <p:cNvSpPr txBox="1"/>
              <p:nvPr/>
            </p:nvSpPr>
            <p:spPr bwMode="auto">
              <a:xfrm>
                <a:off x="360854" y="5589240"/>
                <a:ext cx="11485848" cy="969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𝑯𝒌</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𝑯𝒌</m:t>
                        </m:r>
                      </m:den>
                    </m:f>
                  </m:oMath>
                </a14:m>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5589240"/>
                <a:ext cx="11485848" cy="969240"/>
              </a:xfrm>
              <a:prstGeom prst="rect">
                <a:avLst/>
              </a:prstGeom>
              <a:blipFill rotWithShape="1">
                <a:blip r:embed="rId4"/>
                <a:stretch>
                  <a:fillRect l="-2" t="-62" r="1" b="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答案.EPS" descr="id:2147489333;FounderCES"/>
          <p:cNvPicPr/>
          <p:nvPr/>
        </p:nvPicPr>
        <p:blipFill>
          <a:blip r:embed="rId5"/>
          <a:stretch>
            <a:fillRect/>
          </a:stretch>
        </p:blipFill>
        <p:spPr>
          <a:xfrm>
            <a:off x="478582" y="5973966"/>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576248"/>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）设整个加热过程中封闭气体吸收的热量为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，求该气体内能的变化量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39.jpg" descr="id:2147491271;FounderCES"/>
          <p:cNvPicPr/>
          <p:nvPr/>
        </p:nvPicPr>
        <p:blipFill>
          <a:blip r:embed="rId1"/>
          <a:stretch>
            <a:fillRect/>
          </a:stretch>
        </p:blipFill>
        <p:spPr>
          <a:xfrm>
            <a:off x="8857902" y="2558405"/>
            <a:ext cx="2318108" cy="2166739"/>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1723428"/>
                <a:ext cx="11485848" cy="3217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整个</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加热过程中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压强与活塞上升的高度成线性关系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故外界对气体做的功</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FF0000"/>
                    </a:solidFill>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FF0000"/>
                    </a:solidFill>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HSp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由热力学第一定律有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所以该气体内能的变化量为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FF0000"/>
                    </a:solidFill>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1723428"/>
                <a:ext cx="11485848" cy="3217740"/>
              </a:xfrm>
              <a:prstGeom prst="rect">
                <a:avLst/>
              </a:prstGeom>
              <a:blipFill rotWithShape="1">
                <a:blip r:embed="rId2"/>
                <a:stretch>
                  <a:fillRect l="-2" t="-1"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3"/>
          <a:stretch>
            <a:fillRect/>
          </a:stretch>
        </p:blipFill>
        <p:spPr>
          <a:xfrm>
            <a:off x="406574" y="1930877"/>
            <a:ext cx="798830" cy="284480"/>
          </a:xfrm>
          <a:prstGeom prst="rect">
            <a:avLst/>
          </a:prstGeom>
        </p:spPr>
      </p:pic>
      <p:sp>
        <p:nvSpPr>
          <p:cNvPr id="6" name="内容占位符 1"/>
          <p:cNvSpPr txBox="1"/>
          <p:nvPr/>
        </p:nvSpPr>
        <p:spPr bwMode="auto">
          <a:xfrm>
            <a:off x="360854" y="4870901"/>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SHp</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333;FounderCES"/>
          <p:cNvPicPr/>
          <p:nvPr/>
        </p:nvPicPr>
        <p:blipFill>
          <a:blip r:embed="rId4"/>
          <a:stretch>
            <a:fillRect/>
          </a:stretch>
        </p:blipFill>
        <p:spPr>
          <a:xfrm>
            <a:off x="478582" y="5033501"/>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72816"/>
            <a:ext cx="11521280" cy="3528392"/>
          </a:xfrm>
          <a:prstGeom prst="rect">
            <a:avLst/>
          </a:prstGeom>
        </p:spPr>
      </p:pic>
      <p:sp>
        <p:nvSpPr>
          <p:cNvPr id="2" name="内容占位符 1"/>
          <p:cNvSpPr>
            <a:spLocks noGrp="1"/>
          </p:cNvSpPr>
          <p:nvPr>
            <p:ph idx="1"/>
          </p:nvPr>
        </p:nvSpPr>
        <p:spPr>
          <a:xfrm>
            <a:off x="360854" y="1826240"/>
            <a:ext cx="11485848" cy="646331"/>
          </a:xfrm>
        </p:spPr>
        <p:txBody>
          <a:bodyPr/>
          <a:lstStyle/>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理想气体状态方程解题的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Z.EPS" descr="id:2147491292;FounderCES"/>
          <p:cNvPicPr/>
          <p:nvPr/>
        </p:nvPicPr>
        <p:blipFill>
          <a:blip r:embed="rId2"/>
          <a:stretch>
            <a:fillRect/>
          </a:stretch>
        </p:blipFill>
        <p:spPr>
          <a:xfrm>
            <a:off x="478582" y="2042264"/>
            <a:ext cx="1444625" cy="284480"/>
          </a:xfrm>
          <a:prstGeom prst="rect">
            <a:avLst/>
          </a:prstGeom>
        </p:spPr>
      </p:pic>
      <p:pic>
        <p:nvPicPr>
          <p:cNvPr id="6" name="CA340.EPS" descr="id:2147491299;FounderCES"/>
          <p:cNvPicPr/>
          <p:nvPr/>
        </p:nvPicPr>
        <p:blipFill>
          <a:blip r:embed="rId3"/>
          <a:stretch>
            <a:fillRect/>
          </a:stretch>
        </p:blipFill>
        <p:spPr>
          <a:xfrm>
            <a:off x="2854846" y="2420888"/>
            <a:ext cx="5112568" cy="268487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2420888"/>
            <a:ext cx="11521280" cy="792088"/>
          </a:xfrm>
          <a:prstGeom prst="rect">
            <a:avLst/>
          </a:prstGeom>
        </p:spPr>
      </p:pic>
      <p:sp>
        <p:nvSpPr>
          <p:cNvPr id="2" name="内容占位符 1"/>
          <p:cNvSpPr>
            <a:spLocks noGrp="1"/>
          </p:cNvSpPr>
          <p:nvPr>
            <p:ph idx="1"/>
          </p:nvPr>
        </p:nvSpPr>
        <p:spPr>
          <a:xfrm>
            <a:off x="360854" y="2494637"/>
            <a:ext cx="11485848" cy="646331"/>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表述中的</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自发</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就是指不需要任何第三者介入就能发生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Z.EPS" descr="id:2147489263;FounderCES"/>
          <p:cNvPicPr/>
          <p:nvPr/>
        </p:nvPicPr>
        <p:blipFill>
          <a:blip r:embed="rId2"/>
          <a:stretch>
            <a:fillRect/>
          </a:stretch>
        </p:blipFill>
        <p:spPr>
          <a:xfrm>
            <a:off x="478582" y="2657237"/>
            <a:ext cx="1539041" cy="30344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342678" y="4293096"/>
            <a:ext cx="2016224" cy="64807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8224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热力学第二定律的开尔文表述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从能量的角度看，热机工作的两个阶段：第一个阶段是燃烧燃料，把燃料中的化学能变成工作物质的内能；第二个阶段是工作物质对外做功，把自己的内能变成机械能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热机的效率：热机对外做的功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跟它从高温热源吸收的热量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的比值，用公式可以表示为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𝑸</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）内容：不可能从单一热源吸取热量，使之完全用来做功而不引起其他变化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该表述阐述了机械能与内能转化的方向性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82243"/>
              </a:xfrm>
              <a:blipFill rotWithShape="1">
                <a:blip r:embed="rId2"/>
                <a:stretch>
                  <a:fillRect l="-2" t="-12" r="1" b="11"/>
                </a:stretch>
              </a:blipFill>
            </p:spPr>
            <p:txBody>
              <a:bodyPr/>
              <a:lstStyle/>
              <a:p>
                <a:r>
                  <a:rPr lang="zh-CN" altLang="en-US">
                    <a:noFill/>
                  </a:rPr>
                  <a:t> </a:t>
                </a:r>
              </a:p>
            </p:txBody>
          </p:sp>
        </mc:Fallback>
      </mc:AlternateContent>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2420888"/>
            <a:ext cx="11521280" cy="792088"/>
          </a:xfrm>
          <a:prstGeom prst="rect">
            <a:avLst/>
          </a:prstGeom>
        </p:spPr>
      </p:pic>
      <p:sp>
        <p:nvSpPr>
          <p:cNvPr id="2" name="内容占位符 1"/>
          <p:cNvSpPr>
            <a:spLocks noGrp="1"/>
          </p:cNvSpPr>
          <p:nvPr>
            <p:ph idx="1"/>
          </p:nvPr>
        </p:nvSpPr>
        <p:spPr>
          <a:xfrm>
            <a:off x="360854" y="2494637"/>
            <a:ext cx="11485848" cy="576248"/>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热力学第二定律的克劳修斯表述和开尔文表述是等价的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Z.EPS" descr="id:2147489263;FounderCES"/>
          <p:cNvPicPr/>
          <p:nvPr/>
        </p:nvPicPr>
        <p:blipFill>
          <a:blip r:embed="rId2"/>
          <a:stretch>
            <a:fillRect/>
          </a:stretch>
        </p:blipFill>
        <p:spPr>
          <a:xfrm>
            <a:off x="478582" y="2657237"/>
            <a:ext cx="1539041" cy="30344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6743278" y="2348880"/>
            <a:ext cx="4464496" cy="361950"/>
          </a:xfrm>
          <a:prstGeom prst="rect">
            <a:avLst/>
          </a:prstGeom>
        </p:spPr>
      </p:pic>
      <p:sp>
        <p:nvSpPr>
          <p:cNvPr id="2" name="内容占位符 1"/>
          <p:cNvSpPr>
            <a:spLocks noGrp="1"/>
          </p:cNvSpPr>
          <p:nvPr>
            <p:ph idx="1"/>
          </p:nvPr>
        </p:nvSpPr>
        <p:spPr>
          <a:xfrm>
            <a:off x="360854" y="1628800"/>
            <a:ext cx="11485848" cy="341632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第二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类永动机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第二类永动机：从单一热源吸取热量并使之完全转化为功而不引起其他变化的机器称为第二类永动机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不可能制成原因：这类热机虽然不违背能量守恒定律，但因为机械能和内能的转化具有方向性，热机在工作过程中要释放部分能量，所以第二类永动机不可能制成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热力学第二定律的特殊表述：第二类永动机是不可能实现的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228;FounderCES"/>
          <p:cNvPicPr/>
          <p:nvPr/>
        </p:nvPicPr>
        <p:blipFill>
          <a:blip r:embed="rId2"/>
          <a:stretch>
            <a:fillRect/>
          </a:stretch>
        </p:blipFill>
        <p:spPr>
          <a:xfrm>
            <a:off x="406574" y="1791400"/>
            <a:ext cx="1174298" cy="31207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41632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是有限的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有序和无序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生活中符合某种规则的现象称为有序，反之称为无序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有序与无序是相对的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热力学第二定律的微观本质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与热现象有关的自然发生的宏观过程总是沿着大量分子热运动无序程度增大的方向进行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89242;FounderCES"/>
          <p:cNvPicPr/>
          <p:nvPr/>
        </p:nvPicPr>
        <p:blipFill>
          <a:blip r:embed="rId1"/>
          <a:stretch>
            <a:fillRect/>
          </a:stretch>
        </p:blipFill>
        <p:spPr>
          <a:xfrm>
            <a:off x="406574" y="1719392"/>
            <a:ext cx="1205865" cy="3200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1484784"/>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熵和熵增加原理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）熵的定义：物理学中用熵来量度系统的无序程度，用符号</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）熵增加原理：在孤立系统中的宏观过程必然朝着熵增加的方向进行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能量退降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在熵增加的同时，一切不可逆过程总是使得能量从可利用状态转化为不可利用状态，能量品质退化了，这种现象称为能量退降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5696</Words>
  <Application>WPS 演示</Application>
  <PresentationFormat>自定义</PresentationFormat>
  <Paragraphs>185</Paragraphs>
  <Slides>36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36</vt:i4>
      </vt:variant>
    </vt:vector>
  </HeadingPairs>
  <TitlesOfParts>
    <vt:vector size="49"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cp:lastModifiedBy>
  <cp:revision>590</cp:revision>
  <dcterms:created xsi:type="dcterms:W3CDTF">2020-11-06T05:24:00Z</dcterms:created>
  <dcterms:modified xsi:type="dcterms:W3CDTF">2025-11-06T05:55:02Z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00F5749C6EB94FC6946C1F3EF40C8850_12</vt:lpwstr>
  </property>
</Properties>
</file>